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53" autoAdjust="0"/>
    <p:restoredTop sz="86355" autoAdjust="0"/>
  </p:normalViewPr>
  <p:slideViewPr>
    <p:cSldViewPr snapToGrid="0" snapToObjects="1">
      <p:cViewPr varScale="1">
        <p:scale>
          <a:sx n="95" d="100"/>
          <a:sy n="95" d="100"/>
        </p:scale>
        <p:origin x="2538" y="96"/>
      </p:cViewPr>
      <p:guideLst>
        <p:guide orient="horz" pos="213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29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15FD3568-9AC9-F96E-D283-9477ED506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028D3B7-D4E7-C663-8190-2F3A80D2EC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7E7F2-381D-455C-9B55-7DEFD6EC3A7C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0596A81-6830-ADC6-32A8-9E7CADECD7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281EDE5-0499-0A22-72E8-A2DC75771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F4515-832E-49E4-9D3A-DB76FF73D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804885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15873-90B3-584E-9631-4E31FD64BD36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E89A6-F893-AB43-92DD-E810BC48D7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0757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jpe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GESER grup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Segnaposto numero diapositiva 4"/>
          <p:cNvSpPr txBox="1">
            <a:spLocks/>
          </p:cNvSpPr>
          <p:nvPr userDrawn="1"/>
        </p:nvSpPr>
        <p:spPr>
          <a:xfrm>
            <a:off x="-12700" y="6505810"/>
            <a:ext cx="11190274" cy="6281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Cogeser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S.p.A.  |  Via Martiri della libertà, 18  | 20066 Melzo (MI)  |  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 e P.IVA 08317570151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242" y="5835355"/>
            <a:ext cx="1966366" cy="850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GESER energ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Segnaposto numero diapositiva 4"/>
          <p:cNvSpPr txBox="1">
            <a:spLocks/>
          </p:cNvSpPr>
          <p:nvPr userDrawn="1"/>
        </p:nvSpPr>
        <p:spPr>
          <a:xfrm>
            <a:off x="-12700" y="6505810"/>
            <a:ext cx="11190274" cy="6281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Cogeser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Energia S.r.l.  |  Via Martiri della libertà, 18  | 20066 Melzo (MI)  |  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 e P.IVA 05941460965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pic>
        <p:nvPicPr>
          <p:cNvPr id="3075" name="Picture 3" descr="O:\Documenti_Societari\Loghi_modelli_manuale_uso\Marchi_manuale_uso\COGESER-marchi\logo_cogeser_energia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212" y="5771139"/>
            <a:ext cx="1634592" cy="899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GESER serviz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magin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Segnaposto numero diapositiva 4"/>
          <p:cNvSpPr txBox="1">
            <a:spLocks/>
          </p:cNvSpPr>
          <p:nvPr userDrawn="1"/>
        </p:nvSpPr>
        <p:spPr>
          <a:xfrm>
            <a:off x="-12700" y="6505810"/>
            <a:ext cx="11190274" cy="6281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Cogeser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Servizi S.r.l.  |  Via Martiri della libertà, 18  | 20066 Melzo (MI)  |  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 e P.IVA 05941330960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172" y="5734800"/>
            <a:ext cx="1931278" cy="1028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GE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Segnaposto numero diapositiva 4"/>
          <p:cNvSpPr txBox="1">
            <a:spLocks/>
          </p:cNvSpPr>
          <p:nvPr userDrawn="1"/>
        </p:nvSpPr>
        <p:spPr>
          <a:xfrm>
            <a:off x="-12700" y="6505810"/>
            <a:ext cx="11190274" cy="6281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Cogeser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Servizi Idrici S.r.l  |  Via Martiri della libertà, 18  | 20066 Melzo (MI)  |  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 e P.IVA 05941350968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pic>
        <p:nvPicPr>
          <p:cNvPr id="1027" name="Immagine 2" descr="COGESERserviziidrici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655" y="5735873"/>
            <a:ext cx="1888477" cy="948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GE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0" y="0"/>
            <a:ext cx="9144000" cy="6858000"/>
          </a:xfrm>
          <a:prstGeom prst="rect">
            <a:avLst/>
          </a:prstGeom>
        </p:spPr>
      </p:pic>
      <p:sp>
        <p:nvSpPr>
          <p:cNvPr id="16" name="Segnaposto numero diapositiva 4"/>
          <p:cNvSpPr txBox="1">
            <a:spLocks/>
          </p:cNvSpPr>
          <p:nvPr userDrawn="1"/>
        </p:nvSpPr>
        <p:spPr>
          <a:xfrm>
            <a:off x="-25400" y="6452200"/>
            <a:ext cx="11190274" cy="6281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Martesana Reti S.r.l  |  Via Martiri della libertà, 18  | 20066 Melzo (MI)  |  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 e P.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IVA </a:t>
            </a:r>
            <a:r>
              <a:rPr kumimoji="0" lang="it-IT" sz="10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</a:rPr>
              <a:t>05941330960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pic>
        <p:nvPicPr>
          <p:cNvPr id="2" name="Immagine 1" descr="Immagine che contiene testo, Carattere, log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55BEAD76-FE6F-A954-8AEF-ED80B4734F9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232" y="5659762"/>
            <a:ext cx="2693489" cy="7924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5159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FF0E07A0-2168-2025-8095-D76A9BB9FC72}"/>
              </a:ext>
            </a:extLst>
          </p:cNvPr>
          <p:cNvSpPr/>
          <p:nvPr userDrawn="1"/>
        </p:nvSpPr>
        <p:spPr>
          <a:xfrm>
            <a:off x="0" y="0"/>
            <a:ext cx="9144000" cy="129695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04C121F0-738E-9480-AC2B-1B3C07EB6E37}"/>
              </a:ext>
            </a:extLst>
          </p:cNvPr>
          <p:cNvCxnSpPr>
            <a:cxnSpLocks/>
          </p:cNvCxnSpPr>
          <p:nvPr userDrawn="1"/>
        </p:nvCxnSpPr>
        <p:spPr>
          <a:xfrm>
            <a:off x="37317" y="5831632"/>
            <a:ext cx="9069355" cy="0"/>
          </a:xfrm>
          <a:prstGeom prst="line">
            <a:avLst/>
          </a:prstGeom>
          <a:ln w="412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 descr="O:\Documenti_Societari\Loghi_modelli_manuale_uso\Marchi_manuale_uso\COGESER-marchi\logo_cogeser_energia.jpg">
            <a:extLst>
              <a:ext uri="{FF2B5EF4-FFF2-40B4-BE49-F238E27FC236}">
                <a16:creationId xmlns:a16="http://schemas.microsoft.com/office/drawing/2014/main" id="{6534936B-ACD0-0B2A-99DB-AB8F2D4BFB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251" y="5902440"/>
            <a:ext cx="1634592" cy="899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AAA9D85-8099-C765-4DE3-7FBA0D49BE70}"/>
              </a:ext>
            </a:extLst>
          </p:cNvPr>
          <p:cNvSpPr txBox="1"/>
          <p:nvPr userDrawn="1"/>
        </p:nvSpPr>
        <p:spPr>
          <a:xfrm>
            <a:off x="153950" y="6229116"/>
            <a:ext cx="555638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Cogeser Energia S.r.l.  |  Via Martiri della libertà, 18  | 20066 Melzo (MI)  |  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 e P.IVA 05941460965</a:t>
            </a:r>
          </a:p>
        </p:txBody>
      </p:sp>
    </p:spTree>
    <p:extLst>
      <p:ext uri="{BB962C8B-B14F-4D97-AF65-F5344CB8AC3E}">
        <p14:creationId xmlns:p14="http://schemas.microsoft.com/office/powerpoint/2010/main" val="114275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FF0E07A0-2168-2025-8095-D76A9BB9FC72}"/>
              </a:ext>
            </a:extLst>
          </p:cNvPr>
          <p:cNvSpPr/>
          <p:nvPr userDrawn="1"/>
        </p:nvSpPr>
        <p:spPr>
          <a:xfrm>
            <a:off x="0" y="0"/>
            <a:ext cx="9144000" cy="12969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7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04C121F0-738E-9480-AC2B-1B3C07EB6E37}"/>
              </a:ext>
            </a:extLst>
          </p:cNvPr>
          <p:cNvCxnSpPr>
            <a:cxnSpLocks/>
          </p:cNvCxnSpPr>
          <p:nvPr userDrawn="1"/>
        </p:nvCxnSpPr>
        <p:spPr>
          <a:xfrm>
            <a:off x="37317" y="5831632"/>
            <a:ext cx="9069355" cy="0"/>
          </a:xfrm>
          <a:prstGeom prst="line">
            <a:avLst/>
          </a:prstGeom>
          <a:ln w="412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AAA9D85-8099-C765-4DE3-7FBA0D49BE70}"/>
              </a:ext>
            </a:extLst>
          </p:cNvPr>
          <p:cNvSpPr txBox="1"/>
          <p:nvPr userDrawn="1"/>
        </p:nvSpPr>
        <p:spPr>
          <a:xfrm>
            <a:off x="153950" y="6229116"/>
            <a:ext cx="555638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Cogeser S.p.A.  |  Via Martiri della libertà, 18  | 20066 Melzo (MI)  |  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 e P.IVA 08317570151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1E0F935-3CF4-FF3F-57A1-AA38D83DA3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988" y="5950932"/>
            <a:ext cx="1850183" cy="800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7368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FF0E07A0-2168-2025-8095-D76A9BB9FC72}"/>
              </a:ext>
            </a:extLst>
          </p:cNvPr>
          <p:cNvSpPr/>
          <p:nvPr userDrawn="1"/>
        </p:nvSpPr>
        <p:spPr>
          <a:xfrm>
            <a:off x="0" y="0"/>
            <a:ext cx="9144000" cy="127829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04C121F0-738E-9480-AC2B-1B3C07EB6E37}"/>
              </a:ext>
            </a:extLst>
          </p:cNvPr>
          <p:cNvCxnSpPr>
            <a:cxnSpLocks/>
          </p:cNvCxnSpPr>
          <p:nvPr userDrawn="1"/>
        </p:nvCxnSpPr>
        <p:spPr>
          <a:xfrm>
            <a:off x="37317" y="5831632"/>
            <a:ext cx="9069355" cy="0"/>
          </a:xfrm>
          <a:prstGeom prst="line">
            <a:avLst/>
          </a:prstGeom>
          <a:ln w="412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AAA9D85-8099-C765-4DE3-7FBA0D49BE70}"/>
              </a:ext>
            </a:extLst>
          </p:cNvPr>
          <p:cNvSpPr txBox="1"/>
          <p:nvPr userDrawn="1"/>
        </p:nvSpPr>
        <p:spPr>
          <a:xfrm>
            <a:off x="153950" y="6229116"/>
            <a:ext cx="555638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Martesana Reti S.r.l  |  Via Martiri della libertà, 18  | 20066 Melzo (MI)  |  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 e P.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IVA </a:t>
            </a:r>
            <a:r>
              <a:rPr kumimoji="0" lang="it-IT" sz="10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</a:rPr>
              <a:t>05941330960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Immagine 2" descr="Immagine che contiene testo, Carattere, log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6D18D8C9-97FE-FC1F-0CAE-5B98AD880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563" y="5910543"/>
            <a:ext cx="2562213" cy="7538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746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94BAC-82BB-ED40-A19B-6D1B31F3E48D}" type="datetimeFigureOut">
              <a:rPr lang="it-IT" smtClean="0"/>
              <a:t>04/02/2026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55843-3386-B249-A186-060F81C596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093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2E2D2410-64EB-B482-C44F-01FEE7970546}"/>
              </a:ext>
            </a:extLst>
          </p:cNvPr>
          <p:cNvSpPr txBox="1"/>
          <p:nvPr/>
        </p:nvSpPr>
        <p:spPr>
          <a:xfrm>
            <a:off x="1316736" y="0"/>
            <a:ext cx="6885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cs typeface="Verdana"/>
              </a:rPr>
              <a:t>Tassi di assenza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85BCFE6-CB82-B6CE-5D36-37C32E12B8FD}"/>
              </a:ext>
            </a:extLst>
          </p:cNvPr>
          <p:cNvSpPr txBox="1"/>
          <p:nvPr/>
        </p:nvSpPr>
        <p:spPr>
          <a:xfrm>
            <a:off x="1316736" y="559622"/>
            <a:ext cx="6885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Art. 16, c. 3, </a:t>
            </a:r>
            <a:r>
              <a:rPr lang="de-DE" dirty="0" err="1">
                <a:solidFill>
                  <a:schemeClr val="bg1"/>
                </a:solidFill>
              </a:rPr>
              <a:t>D.Lgs</a:t>
            </a:r>
            <a:r>
              <a:rPr lang="de-DE" dirty="0">
                <a:solidFill>
                  <a:schemeClr val="bg1"/>
                </a:solidFill>
              </a:rPr>
              <a:t>. n. 33/2013</a:t>
            </a:r>
            <a:endParaRPr lang="it-IT" dirty="0">
              <a:solidFill>
                <a:schemeClr val="bg1"/>
              </a:solidFill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CE03724-4EAE-5949-8EE8-7492CDEF4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76187"/>
              </p:ext>
            </p:extLst>
          </p:nvPr>
        </p:nvGraphicFramePr>
        <p:xfrm>
          <a:off x="894303" y="1997905"/>
          <a:ext cx="7529630" cy="230165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06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0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47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41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52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0127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92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>
                          <a:solidFill>
                            <a:schemeClr val="tx1"/>
                          </a:solidFill>
                        </a:rPr>
                        <a:t>2025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t-IT" sz="1200" dirty="0">
                          <a:solidFill>
                            <a:schemeClr val="tx1"/>
                          </a:solidFill>
                        </a:rPr>
                        <a:t>DIREZIONE</a:t>
                      </a:r>
                      <a:r>
                        <a:rPr lang="it-IT" sz="1200" baseline="0" dirty="0">
                          <a:solidFill>
                            <a:schemeClr val="tx1"/>
                          </a:solidFill>
                        </a:rPr>
                        <a:t> GENERALE</a:t>
                      </a:r>
                      <a:endParaRPr lang="it-IT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t-IT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DIREZIONE AMMINISTRATIVA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t-IT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DIREZIONE TECNICA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459">
                <a:tc>
                  <a:txBody>
                    <a:bodyPr/>
                    <a:lstStyle/>
                    <a:p>
                      <a:pPr algn="ctr"/>
                      <a:endParaRPr lang="it-IT" sz="1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/>
                        <a:t>MALATTIE/RICOVERI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/>
                        <a:t>FERIE/ PERMESSI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/>
                        <a:t>ALTRE ASSENZE*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/>
                        <a:t>MALATTIE/RICOVERI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/>
                        <a:t>FERIE/ PERMESSI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/>
                        <a:t>ALTRE ASSENZE*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/>
                        <a:t>MALATTIE/RICOVERI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/>
                        <a:t>FERIE/ PERMESSI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/>
                        <a:t>ALTRE ASSENZE*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4° Q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0,59%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6,50%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1,23%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0,98%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6,59%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0,58%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2,64%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9,58%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0,34%</a:t>
                      </a:r>
                      <a:endParaRPr lang="it-IT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3°Q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0,12%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21,81%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0,39%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0,48%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22,87%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0,18%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6,45%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0,46%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2°Q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0,53%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7,23%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2,32%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0,52%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6,54%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2,06%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0,33%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0,99%</a:t>
                      </a:r>
                      <a:endParaRPr lang="it-IT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1°Q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0,76%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5,76%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1,01%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0,09%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5,32%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0,69%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1,38%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7,54%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0,07%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3C0CB9D0-EBA2-633F-8DED-801C2100ED8B}"/>
              </a:ext>
            </a:extLst>
          </p:cNvPr>
          <p:cNvSpPr txBox="1"/>
          <p:nvPr/>
        </p:nvSpPr>
        <p:spPr>
          <a:xfrm>
            <a:off x="873906" y="4400813"/>
            <a:ext cx="5818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* RETRIBUITE E NON RETRIBUITE</a:t>
            </a:r>
          </a:p>
        </p:txBody>
      </p:sp>
    </p:spTree>
    <p:extLst>
      <p:ext uri="{BB962C8B-B14F-4D97-AF65-F5344CB8AC3E}">
        <p14:creationId xmlns:p14="http://schemas.microsoft.com/office/powerpoint/2010/main" val="11098471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707</TotalTime>
  <Words>141</Words>
  <Application>Microsoft Office PowerPoint</Application>
  <PresentationFormat>Presentazione su schermo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Verdana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Silvia Mastorgio</dc:creator>
  <cp:lastModifiedBy>CHIARA OPIZZI</cp:lastModifiedBy>
  <cp:revision>80</cp:revision>
  <cp:lastPrinted>2025-05-21T15:38:32Z</cp:lastPrinted>
  <dcterms:created xsi:type="dcterms:W3CDTF">2018-01-10T09:25:45Z</dcterms:created>
  <dcterms:modified xsi:type="dcterms:W3CDTF">2026-02-04T14:01:01Z</dcterms:modified>
</cp:coreProperties>
</file>